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7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CD54B-11CA-4E2D-BDB2-6FA84F4128CB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3DB89-40BF-42AA-BE73-013AB7F6A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0C034-106D-489B-81E4-FF0CCD30E2FF}" type="datetimeFigureOut">
              <a:rPr lang="en-US" smtClean="0"/>
              <a:pPr/>
              <a:t>2/14/2011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1C45D2-1E62-439D-B76C-E66438CE76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8D84-F579-47AD-883E-22650428D00F}" type="datetime1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CB1A-ED43-46A1-ACC6-72B8A5C5D741}" type="datetime1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DCDA4-2BC8-4700-97F0-D7BFC9E0A97E}" type="datetime1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3503-5BF2-49B4-B7E5-9BA6B483CBF2}" type="datetime1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42B5B-EE23-4C96-8C16-4BA28870DA04}" type="datetime1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4FEC0-00E9-4C0C-B46F-D2504D59C0CD}" type="datetime1">
              <a:rPr lang="en-US" smtClean="0"/>
              <a:pPr/>
              <a:t>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D3C02-0E54-4A92-BA74-364136D1E40C}" type="datetime1">
              <a:rPr lang="en-US" smtClean="0"/>
              <a:pPr/>
              <a:t>2/14/2011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BE773-DB91-437E-8614-36009D140FBA}" type="datetime1">
              <a:rPr lang="en-US" smtClean="0"/>
              <a:pPr/>
              <a:t>2/14/2011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F6C3-E595-4191-A434-20724DE29E69}" type="datetime1">
              <a:rPr lang="en-US" smtClean="0"/>
              <a:pPr/>
              <a:t>2/14/2011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860A-1593-4A23-B87A-E98FA409B6BD}" type="datetime1">
              <a:rPr lang="en-US" smtClean="0"/>
              <a:pPr/>
              <a:t>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902FD-BDC1-43B2-AC33-0F9CAA18F713}" type="datetime1">
              <a:rPr lang="en-US" smtClean="0"/>
              <a:pPr/>
              <a:t>2/14/2011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37EE3-A683-4EE6-A416-920356F8869D}" type="datetime1">
              <a:rPr lang="en-US" smtClean="0"/>
              <a:pPr/>
              <a:t>2/14/2011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32135-A858-444E-AA7A-ED2E996B73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5867400"/>
          </a:xfrm>
        </p:spPr>
        <p:txBody>
          <a:bodyPr>
            <a:normAutofit fontScale="90000"/>
          </a:bodyPr>
          <a:lstStyle/>
          <a:p>
            <a:r>
              <a:rPr lang="en-US" sz="6000" dirty="0" smtClean="0"/>
              <a:t>ON-MIPA DAN NUEDC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b="1" dirty="0" smtClean="0"/>
              <a:t>OLEH </a:t>
            </a:r>
            <a:br>
              <a:rPr lang="en-US" sz="2700" b="1" dirty="0" smtClean="0"/>
            </a:br>
            <a:r>
              <a:rPr lang="en-US" sz="2700" b="1" dirty="0" err="1" smtClean="0"/>
              <a:t>SUDAR,M.Pd</a:t>
            </a:r>
            <a:r>
              <a:rPr lang="en-US" b="1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b="1" dirty="0" err="1" smtClean="0"/>
              <a:t>Pengurus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Paguyuban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Pimpinan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Perguruan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Tinggi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Bidang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Kemahasiswaan</a:t>
            </a:r>
            <a:r>
              <a:rPr lang="en-US" sz="2400" b="1" dirty="0" smtClean="0"/>
              <a:t>  PTS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PTN Rayon III </a:t>
            </a:r>
            <a:r>
              <a:rPr lang="en-US" sz="2400" b="1" dirty="0" err="1" smtClean="0"/>
              <a:t>Jawa</a:t>
            </a:r>
            <a:r>
              <a:rPr lang="en-US" sz="2400" b="1" dirty="0" smtClean="0"/>
              <a:t> Tengah</a:t>
            </a:r>
            <a:br>
              <a:rPr lang="en-US" sz="2400" b="1" dirty="0" smtClean="0"/>
            </a:br>
            <a:r>
              <a:rPr lang="en-US" sz="2400" b="1" dirty="0" err="1" smtClean="0"/>
              <a:t>Pembantu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Rektor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Bidang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Kemahasiswaan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Universitas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Muhammadiyah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Purworejo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2011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7.JADWAL ON MIPA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TAHAP 1 DIMASING-MASING PT ( 30 MARET –30 APRIL )</a:t>
            </a:r>
          </a:p>
          <a:p>
            <a:r>
              <a:rPr lang="en-US" dirty="0" smtClean="0"/>
              <a:t>TAHAP KEDUA; 11 DAN 12 MEI SERENTK DI 10 WILAYAH REGIONAL.</a:t>
            </a:r>
          </a:p>
          <a:p>
            <a:r>
              <a:rPr lang="en-US" dirty="0" smtClean="0"/>
              <a:t>PENGUMUMAN  HASIL SELEKSI TAHAP 2,  18 MEI, PEMBINAAN TAHAP AWAL KHUSUS BIDANG MATEMATIKA DAN FISIKA 25 MEI -17 JUNI</a:t>
            </a:r>
          </a:p>
          <a:p>
            <a:r>
              <a:rPr lang="en-US" dirty="0" smtClean="0"/>
              <a:t>SELEKSI TAHAP 3 ; 18- 19 JUNI</a:t>
            </a:r>
          </a:p>
          <a:p>
            <a:r>
              <a:rPr lang="en-US" dirty="0" smtClean="0"/>
              <a:t>PENGUMUMAN HASIL SELEKSI TAHAP 3,  19 JUNI </a:t>
            </a:r>
          </a:p>
          <a:p>
            <a:r>
              <a:rPr lang="en-US" dirty="0" smtClean="0"/>
              <a:t>PEMBINAAN TAHAP AHIR,  KHUSUS BIDANG MATEMATIKA  DA KIMIA 3-12 JULI</a:t>
            </a:r>
          </a:p>
          <a:p>
            <a:r>
              <a:rPr lang="en-US" dirty="0" smtClean="0"/>
              <a:t>PEMBERANGKATAN OLIMPIADE INTERNATIONAL 13 JULI </a:t>
            </a:r>
          </a:p>
          <a:p>
            <a:r>
              <a:rPr lang="en-US" dirty="0" smtClean="0"/>
              <a:t>PELAKSANAAN OLIMPIADE INTERNATIONAL 15-17 JULI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B.NATIONAL UNIVERSITY ENGLISH DEBATING CHAMPIONSHIP (NUEDC)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PENDAHULUAN</a:t>
            </a:r>
          </a:p>
          <a:p>
            <a:r>
              <a:rPr lang="en-US" dirty="0" smtClean="0"/>
              <a:t>SISTEM DAN MEKANISME LOMBA</a:t>
            </a:r>
          </a:p>
          <a:p>
            <a:r>
              <a:rPr lang="en-US" dirty="0" smtClean="0"/>
              <a:t>PESERTA</a:t>
            </a:r>
          </a:p>
          <a:p>
            <a:r>
              <a:rPr lang="en-US" dirty="0" smtClean="0"/>
              <a:t>PENJURIAN</a:t>
            </a:r>
          </a:p>
          <a:p>
            <a:r>
              <a:rPr lang="en-US" dirty="0" smtClean="0"/>
              <a:t>SUSUNAN ACARA DAN JADWAL KEGIATAN</a:t>
            </a:r>
          </a:p>
          <a:p>
            <a:r>
              <a:rPr lang="en-US" dirty="0" smtClean="0"/>
              <a:t>FASILITAS</a:t>
            </a:r>
          </a:p>
          <a:p>
            <a:r>
              <a:rPr lang="en-US" dirty="0" smtClean="0"/>
              <a:t> PENGHARGAAN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1.PENDAHULUAN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PERSAINGAN SDM-NASIONAL DAN INTERNASIONAL</a:t>
            </a:r>
          </a:p>
          <a:p>
            <a:r>
              <a:rPr lang="en-US" dirty="0" smtClean="0"/>
              <a:t>KEBUTUHAN TINGKAT PROFESIONALISME ( KNOWLEDGE, HARD SKILLS, SOFT SKILLS)</a:t>
            </a:r>
          </a:p>
          <a:p>
            <a:r>
              <a:rPr lang="en-US" dirty="0" smtClean="0"/>
              <a:t>SALAH SATU USAHA PEMBINAAN MELALUI KOMPETISI DEBAT BERBAHASA INGGRIS DALAM BENTUK ; NUEDC.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2.TUJUAN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MENINGKATKAN DAYA SAING LULUSAN PT MELALUI MEDIA DEBAT ILMIAH</a:t>
            </a:r>
          </a:p>
          <a:p>
            <a:r>
              <a:rPr lang="en-US" dirty="0" smtClean="0"/>
              <a:t>MEINGKATKAN KEMAMPUAN BERBAHASA INGGRIS- LISAN DAN TULISAN </a:t>
            </a:r>
          </a:p>
          <a:p>
            <a:r>
              <a:rPr lang="en-US" dirty="0" smtClean="0"/>
              <a:t>MELATIH MHS BERPIKIR KRITIS DAN ANALITIS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3.SASARAN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MAHASISWA AKTIF PROGRAM S1 ATAU DIPLOMA DI PTS DAN PTN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4.SISTEM DAN MEKANISME LOMBA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NUEDC –MEMAKAI SISTEM BRITISH PARLIMENTARY (BP).  ( SISTEM YANG DIPAKAI TINGKAT DUNIA (WUDC)</a:t>
            </a:r>
          </a:p>
          <a:p>
            <a:r>
              <a:rPr lang="en-US" dirty="0" smtClean="0"/>
              <a:t>ADA DUA KATEGORI LOMBA; MAIN DRAW DAN EFL.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5.MAIN DRAW MELIPUTI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1</a:t>
            </a:r>
            <a:r>
              <a:rPr lang="en-US" b="1" dirty="0" smtClean="0"/>
              <a:t>. PRELIMINARY ROUNDS </a:t>
            </a:r>
            <a:r>
              <a:rPr lang="en-US" dirty="0" smtClean="0"/>
              <a:t>(BABAK PENYESIHAN)      </a:t>
            </a:r>
          </a:p>
          <a:p>
            <a:pPr>
              <a:buNone/>
            </a:pPr>
            <a:r>
              <a:rPr lang="en-US" dirty="0" smtClean="0"/>
              <a:t>         32 TIM TERBAIK HASIL TERBAIK MENGIKUTI </a:t>
            </a:r>
          </a:p>
          <a:p>
            <a:pPr>
              <a:buNone/>
            </a:pPr>
            <a:r>
              <a:rPr lang="en-US" dirty="0" smtClean="0"/>
              <a:t>         BABAK BERIKUTNYA. </a:t>
            </a:r>
          </a:p>
          <a:p>
            <a:r>
              <a:rPr lang="en-US" dirty="0" smtClean="0"/>
              <a:t>2. </a:t>
            </a:r>
            <a:r>
              <a:rPr lang="en-US" b="1" dirty="0" smtClean="0"/>
              <a:t>OCTOFINAL ROUND</a:t>
            </a:r>
            <a:r>
              <a:rPr lang="en-US" dirty="0" smtClean="0"/>
              <a:t>S; HASIL 32 TERBAIK DARI </a:t>
            </a:r>
          </a:p>
          <a:p>
            <a:pPr>
              <a:buNone/>
            </a:pPr>
            <a:r>
              <a:rPr lang="en-US" dirty="0" smtClean="0"/>
              <a:t>         PENYESIHAN </a:t>
            </a:r>
          </a:p>
          <a:p>
            <a:r>
              <a:rPr lang="en-US" dirty="0" smtClean="0"/>
              <a:t>3. </a:t>
            </a:r>
            <a:r>
              <a:rPr lang="en-US" b="1" dirty="0" smtClean="0"/>
              <a:t>QUARTER FINAL ROUNDS</a:t>
            </a:r>
            <a:r>
              <a:rPr lang="en-US" dirty="0" smtClean="0"/>
              <a:t>; BABAK PEREMPAT </a:t>
            </a:r>
          </a:p>
          <a:p>
            <a:pPr>
              <a:buNone/>
            </a:pPr>
            <a:r>
              <a:rPr lang="en-US" dirty="0" smtClean="0"/>
              <a:t>         FINAL </a:t>
            </a:r>
          </a:p>
          <a:p>
            <a:r>
              <a:rPr lang="en-US" dirty="0" smtClean="0"/>
              <a:t>4. </a:t>
            </a:r>
            <a:r>
              <a:rPr lang="en-US" b="1" dirty="0" smtClean="0"/>
              <a:t>SEMIFINAL ROUNDS</a:t>
            </a:r>
            <a:r>
              <a:rPr lang="en-US" dirty="0" smtClean="0"/>
              <a:t>; MEMPERTEMUKAN 8 TIM </a:t>
            </a:r>
          </a:p>
          <a:p>
            <a:pPr>
              <a:buNone/>
            </a:pPr>
            <a:r>
              <a:rPr lang="en-US" dirty="0" smtClean="0"/>
              <a:t>         TERBAIK YANG TERBAGI DALAM DUA RUANG </a:t>
            </a:r>
          </a:p>
          <a:p>
            <a:pPr>
              <a:buNone/>
            </a:pPr>
            <a:r>
              <a:rPr lang="en-US" dirty="0" smtClean="0"/>
              <a:t>          DEBAT</a:t>
            </a:r>
          </a:p>
          <a:p>
            <a:r>
              <a:rPr lang="en-US" dirty="0" smtClean="0"/>
              <a:t>5. </a:t>
            </a:r>
            <a:r>
              <a:rPr lang="en-US" b="1" dirty="0" smtClean="0"/>
              <a:t>GRAND FINAL ROUND</a:t>
            </a:r>
            <a:r>
              <a:rPr lang="en-US" dirty="0" smtClean="0"/>
              <a:t>; PUNCAK MEMPERTEMUKAN 4 TIM TERBAIK ; DARI BABAK INI DIPILIH JUARA; 1,2,3 DAN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6.EFL MELIPUTI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1.DIIKUTI TIM SEJAK AWAL REGISTRASI DAN </a:t>
            </a:r>
          </a:p>
          <a:p>
            <a:pPr>
              <a:buNone/>
            </a:pPr>
            <a:r>
              <a:rPr lang="en-US" dirty="0" smtClean="0"/>
              <a:t>       DITENTUKAN MELALUI WAWANCARA        </a:t>
            </a:r>
          </a:p>
          <a:p>
            <a:pPr>
              <a:buNone/>
            </a:pPr>
            <a:r>
              <a:rPr lang="en-US" dirty="0" smtClean="0"/>
              <a:t>       SETELAH WAWANCARA </a:t>
            </a:r>
          </a:p>
          <a:p>
            <a:r>
              <a:rPr lang="en-US" dirty="0" smtClean="0"/>
              <a:t> 2.16 TIM TERATAS YANGTERDAFTAR SEBAGAI   </a:t>
            </a:r>
          </a:p>
          <a:p>
            <a:pPr>
              <a:buNone/>
            </a:pPr>
            <a:r>
              <a:rPr lang="en-US" dirty="0" smtClean="0"/>
              <a:t>         TIM ELF</a:t>
            </a:r>
          </a:p>
          <a:p>
            <a:pPr>
              <a:buNone/>
            </a:pPr>
            <a:r>
              <a:rPr lang="en-US" dirty="0" smtClean="0"/>
              <a:t>     3.16 TIM MENGIKUTI QUARTER FINAL </a:t>
            </a:r>
          </a:p>
          <a:p>
            <a:pPr>
              <a:buNone/>
            </a:pPr>
            <a:r>
              <a:rPr lang="en-US" dirty="0" smtClean="0"/>
              <a:t>        ROUNDS  DENGAN SISTEM GUGUR</a:t>
            </a:r>
          </a:p>
          <a:p>
            <a:pPr>
              <a:buNone/>
            </a:pPr>
            <a:r>
              <a:rPr lang="en-US" dirty="0" smtClean="0"/>
              <a:t>     4. 8 TIM TERBAIK AKAN MENGIKUTI SEMIFINAL </a:t>
            </a:r>
          </a:p>
          <a:p>
            <a:pPr>
              <a:buNone/>
            </a:pPr>
            <a:r>
              <a:rPr lang="en-US" dirty="0" smtClean="0"/>
              <a:t>         ROUNDS DENGAN SISTEM GUGUR.</a:t>
            </a:r>
          </a:p>
          <a:p>
            <a:pPr>
              <a:buNone/>
            </a:pPr>
            <a:r>
              <a:rPr lang="en-US" dirty="0" smtClean="0"/>
              <a:t>     5 .4 TIM TERBAIK MENGIKUTI GRAND FINAL ROUND ; DAN </a:t>
            </a:r>
          </a:p>
          <a:p>
            <a:pPr>
              <a:buNone/>
            </a:pPr>
            <a:r>
              <a:rPr lang="en-US" dirty="0" smtClean="0"/>
              <a:t>         DIPILIH JUARA; 1,2,3 </a:t>
            </a:r>
          </a:p>
          <a:p>
            <a:pPr>
              <a:buNone/>
            </a:pPr>
            <a:r>
              <a:rPr lang="en-US" dirty="0" smtClean="0"/>
              <a:t>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7.NUEDC TINGKAT KOPERTIS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1.PLEMINARY ROUNDS</a:t>
            </a:r>
            <a:r>
              <a:rPr lang="en-US" dirty="0" smtClean="0"/>
              <a:t>; BABAK PENYISIHAN, MAKSIMAL 32 TIM. 16NTIM TERBAIK MENGIKUTI BABAK BERIKUTNYA. </a:t>
            </a:r>
          </a:p>
          <a:p>
            <a:r>
              <a:rPr lang="en-US" b="1" dirty="0" smtClean="0"/>
              <a:t>2.QUATER FINAL ROUNDS; </a:t>
            </a:r>
            <a:r>
              <a:rPr lang="en-US" dirty="0" smtClean="0"/>
              <a:t>MERUPAKAN BABAK PEREMPAT FINAL, 16 TIM YANG DEBAT DIDALAM 4 RUANG DEBAT. </a:t>
            </a:r>
          </a:p>
          <a:p>
            <a:r>
              <a:rPr lang="en-US" b="1" dirty="0" smtClean="0"/>
              <a:t>3. SEMI FINAL ROUNDS</a:t>
            </a:r>
            <a:r>
              <a:rPr lang="en-US" dirty="0" smtClean="0"/>
              <a:t>; MEMPERTEMUKAN 8 TIM TERBAIK YANG TERBAGI MENJADI DUA RUANG DEBAT. </a:t>
            </a:r>
          </a:p>
          <a:p>
            <a:r>
              <a:rPr lang="en-US" b="1" dirty="0" smtClean="0"/>
              <a:t>4. GRAND FINAL ROUND</a:t>
            </a:r>
            <a:r>
              <a:rPr lang="en-US" dirty="0" smtClean="0"/>
              <a:t>;  PUNCAK YANG MEMPERTEMUKAN 4 TIM TERBAIK ; DAN DIPILIH JUARA 1 DAN 2 UNTUK MEWAKILI KOPERTIS KETINGKAT NASIONAL.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8.MEKANISME LOMBA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TINGKAT KOPERTIS; 12 KOPERTIS SELURUH INDONESIA, MELAKSANAKAN SEACARA SERENTAK, MASING-MASING KOPERTIS MENENTUKAN 2 TIM TERBAIK UNTUK MENGIKUTI TINGKAT NASIONAL</a:t>
            </a:r>
          </a:p>
          <a:p>
            <a:r>
              <a:rPr lang="en-US" dirty="0" smtClean="0"/>
              <a:t>TINGKAT NASIONAL; HASIL SELEKSI DARI PTN DAN PTS LEWAT KOPERTIS,MAKSIMAL 106 TIM. </a:t>
            </a:r>
          </a:p>
          <a:p>
            <a:r>
              <a:rPr lang="en-US" dirty="0" smtClean="0"/>
              <a:t>TINGKAT INTERNASIONAL; 3 TERBAIK DARI POLA MAIN DRAW DAN 1 TIM DARI POLA EFL MEWAKILI INDONESIA TINGKAT DUNIA ( WUDC).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/>
          <a:lstStyle/>
          <a:p>
            <a:r>
              <a:rPr lang="en-US" b="1" dirty="0" smtClean="0"/>
              <a:t>A.ON MIPA PTN/PTS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2514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/>
              <a:t>1.Pendahuluan</a:t>
            </a:r>
          </a:p>
          <a:p>
            <a:pPr algn="l"/>
            <a:r>
              <a:rPr lang="en-US" dirty="0" smtClean="0"/>
              <a:t>2.Tujuan</a:t>
            </a:r>
          </a:p>
          <a:p>
            <a:pPr algn="l"/>
            <a:r>
              <a:rPr lang="en-US" dirty="0" smtClean="0"/>
              <a:t>3.Peserta,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Persaratan</a:t>
            </a:r>
            <a:endParaRPr lang="en-US" dirty="0" smtClean="0"/>
          </a:p>
          <a:p>
            <a:pPr algn="l"/>
            <a:r>
              <a:rPr lang="en-US" dirty="0" smtClean="0"/>
              <a:t>4.Mekanisme, </a:t>
            </a:r>
            <a:r>
              <a:rPr lang="en-US" dirty="0" err="1" smtClean="0"/>
              <a:t>tempat</a:t>
            </a:r>
            <a:r>
              <a:rPr lang="en-US" dirty="0" smtClean="0"/>
              <a:t>, 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  <a:r>
              <a:rPr lang="en-US" dirty="0" err="1" smtClean="0"/>
              <a:t>seleksi</a:t>
            </a:r>
            <a:endParaRPr lang="en-US" dirty="0" smtClean="0"/>
          </a:p>
          <a:p>
            <a:pPr algn="l"/>
            <a:r>
              <a:rPr lang="en-US" dirty="0" smtClean="0"/>
              <a:t>5.Materi; </a:t>
            </a:r>
            <a:r>
              <a:rPr lang="en-US" dirty="0" err="1" smtClean="0"/>
              <a:t>matematika</a:t>
            </a:r>
            <a:r>
              <a:rPr lang="en-US" dirty="0" smtClean="0"/>
              <a:t>, </a:t>
            </a:r>
            <a:r>
              <a:rPr lang="en-US" dirty="0" err="1" smtClean="0"/>
              <a:t>kimia</a:t>
            </a:r>
            <a:r>
              <a:rPr lang="en-US" dirty="0" smtClean="0"/>
              <a:t>, </a:t>
            </a:r>
            <a:r>
              <a:rPr lang="en-US" dirty="0" err="1" smtClean="0"/>
              <a:t>fisika</a:t>
            </a:r>
            <a:r>
              <a:rPr lang="en-US" dirty="0" smtClean="0"/>
              <a:t>,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9.JADWAL KEGIATAN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SOSIALISASI; JANUARI –MARET</a:t>
            </a:r>
          </a:p>
          <a:p>
            <a:r>
              <a:rPr lang="en-US" dirty="0" smtClean="0"/>
              <a:t>SELEKSI TINGKAT PTN; APRIL-MEI</a:t>
            </a:r>
          </a:p>
          <a:p>
            <a:r>
              <a:rPr lang="en-US" dirty="0" smtClean="0"/>
              <a:t>SELEKSI TINGKAT KOPERTIS; APRIL- MEI</a:t>
            </a:r>
          </a:p>
          <a:p>
            <a:r>
              <a:rPr lang="en-US" dirty="0" smtClean="0"/>
              <a:t>PENDAFTARAN NUEDC, TINGKAT NASIONAL; MEI,  MINGGU 1-2</a:t>
            </a:r>
          </a:p>
          <a:p>
            <a:r>
              <a:rPr lang="en-US" dirty="0" smtClean="0"/>
              <a:t>PELAKSANAAN NUEDC NASIONAL; JUNI AWAL</a:t>
            </a:r>
          </a:p>
          <a:p>
            <a:r>
              <a:rPr lang="en-US" dirty="0" smtClean="0"/>
              <a:t>PENDAFTARAN DELEGASI WUDC; JUNI MINGGU KE 2 </a:t>
            </a:r>
          </a:p>
          <a:p>
            <a:r>
              <a:rPr lang="en-US" dirty="0" smtClean="0"/>
              <a:t>PEMBINAAN DELEGASI KE TINGKAT DUNIA ; BULAN SEPTEMBER</a:t>
            </a:r>
          </a:p>
          <a:p>
            <a:r>
              <a:rPr lang="en-US" dirty="0" smtClean="0"/>
              <a:t>PENGIRIMAN KE TINGKAT DUNIA; DESEMBER.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10.PENGHARGAAN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SERTIFIKAT</a:t>
            </a:r>
          </a:p>
          <a:p>
            <a:r>
              <a:rPr lang="en-US" dirty="0" smtClean="0"/>
              <a:t>MEDALI</a:t>
            </a:r>
          </a:p>
          <a:p>
            <a:r>
              <a:rPr lang="en-US" dirty="0" smtClean="0"/>
              <a:t>BANTUAN MODAL KERJA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3175" lvl="3" indent="-3175" algn="ctr">
              <a:buNone/>
            </a:pPr>
            <a:endParaRPr lang="en-US" dirty="0" smtClean="0"/>
          </a:p>
          <a:p>
            <a:pPr marL="3175" lvl="3" indent="-3175" algn="ctr">
              <a:buNone/>
            </a:pPr>
            <a:endParaRPr lang="en-US" dirty="0" smtClean="0"/>
          </a:p>
          <a:p>
            <a:pPr marL="3175" lvl="3" indent="-3175" algn="ctr">
              <a:buNone/>
            </a:pPr>
            <a:endParaRPr lang="en-US" dirty="0" smtClean="0"/>
          </a:p>
          <a:p>
            <a:pPr marL="3175" lvl="3" indent="-3175" algn="ctr">
              <a:buNone/>
            </a:pPr>
            <a:endParaRPr lang="en-US" dirty="0" smtClean="0"/>
          </a:p>
          <a:p>
            <a:pPr marL="3175" lvl="3" indent="-3175" algn="ctr">
              <a:buNone/>
            </a:pPr>
            <a:endParaRPr lang="en-US" dirty="0" smtClean="0"/>
          </a:p>
          <a:p>
            <a:pPr marL="3175" lvl="3" indent="-3175" algn="ctr">
              <a:buNone/>
            </a:pPr>
            <a:endParaRPr lang="en-US" dirty="0" smtClean="0"/>
          </a:p>
          <a:p>
            <a:pPr marL="3175" lvl="3" indent="-3175" algn="ctr">
              <a:buNone/>
            </a:pPr>
            <a:r>
              <a:rPr lang="en-US" sz="4000" dirty="0" smtClean="0"/>
              <a:t>TERIMA KASIH……..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1.PENDAHULUAN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GLOBALISASI</a:t>
            </a:r>
          </a:p>
          <a:p>
            <a:r>
              <a:rPr lang="en-US" dirty="0" smtClean="0"/>
              <a:t>PEMBANGUNAN PENDIDIKAN TINGGI JANGKA PANJANG (HELTS 2003-2010)</a:t>
            </a:r>
          </a:p>
          <a:p>
            <a:r>
              <a:rPr lang="en-US" dirty="0" smtClean="0"/>
              <a:t>DIKTI –PT OLIMPIADE (ONMIPA-PT)</a:t>
            </a:r>
          </a:p>
          <a:p>
            <a:r>
              <a:rPr lang="en-US" dirty="0" smtClean="0"/>
              <a:t>MATEMATIKA, KIMIA, FISIKA –MENUJU INTERNASTIONAL COMPETITION ( INTERNATIONAL MATEMATICS COMPETITION (IMC), INTERNATIONAL SCIENTIFIC OLYMPIADE IN MATHEMATICS(ISOC)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2.TUJUAN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MENINGKATKAN KEMAMPUAN AKADEMIK DAN MEMPERLUAS WAWASAN MAHASISWA</a:t>
            </a:r>
          </a:p>
          <a:p>
            <a:r>
              <a:rPr lang="en-US" dirty="0" smtClean="0"/>
              <a:t>MEMBERI MASUKAN UNTUK PERBAIKAN SISTEM PENDIDIKAN DI PT (MATEMATIKA, KIMIA, DAN FISIKA)</a:t>
            </a:r>
          </a:p>
          <a:p>
            <a:r>
              <a:rPr lang="en-US" dirty="0" smtClean="0"/>
              <a:t>MENINGKATKAN KUALITAS </a:t>
            </a:r>
            <a:r>
              <a:rPr lang="en-US" smtClean="0"/>
              <a:t>DAN MEMPERLUAS WAWASAN </a:t>
            </a:r>
            <a:r>
              <a:rPr lang="en-US" dirty="0" smtClean="0"/>
              <a:t>STAF PENGAJAR</a:t>
            </a:r>
          </a:p>
          <a:p>
            <a:r>
              <a:rPr lang="en-US" dirty="0" smtClean="0"/>
              <a:t>MENINGKATKAN KECINTAAN MHS TERHADAP MTK, FISIKA DAN KIMIA.</a:t>
            </a:r>
          </a:p>
          <a:p>
            <a:r>
              <a:rPr lang="en-US" dirty="0" smtClean="0"/>
              <a:t>SARANA PROPMOSI DLM RANGKA MENINGKATKAN DAYA TARIK MATEMATIKA, FISIKA DAN KIMIA PADA MASYARAKAT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3.PENANGGUNG JAWAB, PESERTA DAN PERSYARATAN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229600" cy="5059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DIREKTORAT JENDRAL PENDIDIKAN TINGGI</a:t>
            </a:r>
          </a:p>
          <a:p>
            <a:r>
              <a:rPr lang="en-US" dirty="0" smtClean="0"/>
              <a:t>PERGURUAN TINGGI</a:t>
            </a:r>
          </a:p>
          <a:p>
            <a:r>
              <a:rPr lang="en-US" b="1" dirty="0" smtClean="0"/>
              <a:t>PESERTA;</a:t>
            </a:r>
            <a:r>
              <a:rPr lang="en-US" dirty="0" smtClean="0"/>
              <a:t> MHS DARI BERBAGAI PROGRAM STUDI STRATA 1 (SEM 1 S.D VIII) MASIH TERDAFTAR SEABGAI MAHASISWA</a:t>
            </a:r>
          </a:p>
          <a:p>
            <a:r>
              <a:rPr lang="en-US" dirty="0" smtClean="0"/>
              <a:t> MENDAPATKAN REKOMENDASI DARI PIMPINAN PT</a:t>
            </a:r>
          </a:p>
          <a:p>
            <a:r>
              <a:rPr lang="en-US" dirty="0" smtClean="0"/>
              <a:t>MENGUASAI BIDANG YANG DIKOMPETISIKAN</a:t>
            </a:r>
          </a:p>
          <a:p>
            <a:r>
              <a:rPr lang="en-US" dirty="0" smtClean="0"/>
              <a:t>MAMPU BACA TULIS DALAM  BAHASA INGGRIS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4.MEKANISME, TEMPAT , DAN JADWAL SELEKSI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b="1" dirty="0" smtClean="0"/>
              <a:t>MEKANISME</a:t>
            </a:r>
            <a:r>
              <a:rPr lang="en-US" sz="1800" dirty="0" smtClean="0"/>
              <a:t>; PERTAMA, PT MEMILIH </a:t>
            </a:r>
            <a:r>
              <a:rPr lang="en-US" sz="1800" b="1" dirty="0" smtClean="0"/>
              <a:t>MAKSIMAL 5 MHS </a:t>
            </a:r>
            <a:r>
              <a:rPr lang="en-US" sz="1800" dirty="0" smtClean="0"/>
              <a:t>TERBAIK PADA MASING-MASING BIDANG </a:t>
            </a:r>
          </a:p>
          <a:p>
            <a:r>
              <a:rPr lang="en-US" sz="1800" dirty="0" smtClean="0"/>
              <a:t>TAHAP KEDUA; OLIMPIADE MIPA NASIONAL TINGKAT PT DILAKSANAKAN SERENTAK DI 10 WILAYAH/ REGIONAL YANG MELIPUTI; </a:t>
            </a:r>
          </a:p>
          <a:p>
            <a:pPr>
              <a:buNone/>
            </a:pPr>
            <a:r>
              <a:rPr lang="en-US" sz="1800" dirty="0" smtClean="0"/>
              <a:t>    1. </a:t>
            </a:r>
            <a:r>
              <a:rPr lang="en-US" sz="1800" b="1" dirty="0" smtClean="0"/>
              <a:t>REGIONAL 1(NAD DAN SUMATRA UTARA) (USU).</a:t>
            </a:r>
          </a:p>
          <a:p>
            <a:pPr>
              <a:buNone/>
            </a:pPr>
            <a:r>
              <a:rPr lang="en-US" sz="1800" b="1" dirty="0" smtClean="0"/>
              <a:t>    2. REGIONAL 2 ( SUMBAR DAN RIAU) ( UNIVERSITAS  </a:t>
            </a:r>
          </a:p>
          <a:p>
            <a:pPr>
              <a:buNone/>
            </a:pPr>
            <a:r>
              <a:rPr lang="en-US" sz="1800" b="1" dirty="0" smtClean="0"/>
              <a:t>         ANDALAS</a:t>
            </a:r>
          </a:p>
          <a:p>
            <a:pPr>
              <a:buNone/>
            </a:pPr>
            <a:r>
              <a:rPr lang="en-US" sz="1800" b="1" dirty="0" smtClean="0"/>
              <a:t>    3. REGIONAL 3 ( SUMSEL, JAMBI, BENGKULU);   </a:t>
            </a:r>
          </a:p>
          <a:p>
            <a:pPr>
              <a:buNone/>
            </a:pPr>
            <a:r>
              <a:rPr lang="en-US" sz="1800" b="1" dirty="0" smtClean="0"/>
              <a:t>         UNIVERSITAS SRIWIJAYA </a:t>
            </a:r>
          </a:p>
          <a:p>
            <a:pPr>
              <a:buNone/>
            </a:pPr>
            <a:r>
              <a:rPr lang="en-US" sz="1800" b="1" dirty="0" smtClean="0"/>
              <a:t>    4. REGIONAL 4 ( JABOTABEK, BANTEN, LAMPUNG, DAN KALBAR) ;  </a:t>
            </a:r>
          </a:p>
          <a:p>
            <a:pPr>
              <a:buNone/>
            </a:pPr>
            <a:r>
              <a:rPr lang="en-US" sz="1800" b="1" dirty="0" smtClean="0"/>
              <a:t>         IPB</a:t>
            </a:r>
          </a:p>
          <a:p>
            <a:pPr>
              <a:buNone/>
            </a:pPr>
            <a:r>
              <a:rPr lang="en-US" sz="1800" b="1" dirty="0" smtClean="0"/>
              <a:t>    5. REGIONAL 5 ( JAWA BARAT) ITB</a:t>
            </a:r>
          </a:p>
          <a:p>
            <a:pPr>
              <a:buNone/>
            </a:pPr>
            <a:r>
              <a:rPr lang="en-US" sz="1800" b="1" dirty="0" smtClean="0"/>
              <a:t>    6. REGIONAL 6 ( DIY DAN JATENG) UGM </a:t>
            </a:r>
          </a:p>
          <a:p>
            <a:pPr>
              <a:buNone/>
            </a:pPr>
            <a:r>
              <a:rPr lang="en-US" sz="1800" b="1" dirty="0" smtClean="0"/>
              <a:t>    7. REGIONAL 7 ( JATIM)  UNIVERSITAS BRAWIJAYA</a:t>
            </a:r>
          </a:p>
          <a:p>
            <a:pPr>
              <a:buNone/>
            </a:pPr>
            <a:r>
              <a:rPr lang="en-US" sz="1800" b="1" dirty="0" smtClean="0"/>
              <a:t>   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dirty="0" smtClean="0"/>
              <a:t>     </a:t>
            </a:r>
            <a:endParaRPr lang="en-US" sz="1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8. REGIONAL 8 ( NTT, NTB, DAN BALI)  UNIVERSITAS UDAYANA</a:t>
            </a:r>
          </a:p>
          <a:p>
            <a:pPr>
              <a:buNone/>
            </a:pPr>
            <a:r>
              <a:rPr lang="en-US" b="1" dirty="0" smtClean="0"/>
              <a:t>    9. REGIONAL 9 ( KALIMANTAN)  UNIVERSITAS LAMBUNG MANGKURAT</a:t>
            </a:r>
          </a:p>
          <a:p>
            <a:pPr>
              <a:buNone/>
            </a:pPr>
            <a:r>
              <a:rPr lang="en-US" b="1" dirty="0" smtClean="0"/>
              <a:t>   10. REGIONAL 10 ( SULAWESI, MALUKU, PAPUA) INIVERSITAS HASANUDDIN( UNHAS)</a:t>
            </a:r>
          </a:p>
          <a:p>
            <a:pPr>
              <a:buNone/>
            </a:pP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smtClean="0"/>
              <a:t>   * TAHAP KETIGA: DIPILIH MAHASISWA TERBAIK UNTUK MASING-MASIN BIDANG DISIAPKAN UNTUK OLOMPIADE TINGKAT INTERNASIONAL, MAHASISWA TERPILIH MENDAPATKAN PENDALAMAN MATERI </a:t>
            </a:r>
          </a:p>
          <a:p>
            <a:pPr>
              <a:buNone/>
            </a:pPr>
            <a:r>
              <a:rPr lang="en-US" b="1" dirty="0" smtClean="0"/>
              <a:t>     PENGUMUMAN HASIL SELEKSI </a:t>
            </a:r>
            <a:r>
              <a:rPr lang="en-US" dirty="0" smtClean="0"/>
              <a:t>;     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b="1" dirty="0" smtClean="0"/>
              <a:t>5.MATERI ONMIPA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MATEMATIKA MELIPUT</a:t>
            </a:r>
            <a:r>
              <a:rPr lang="en-US" dirty="0" smtClean="0"/>
              <a:t>I; ALJABAR LINIER, STRUKTUR ALJABAR, ANALISIS REAL, ANALISIS KOMPLEKS, KOMBINATORIKA, ANALISISNUMERIK, RISET OPERASI</a:t>
            </a:r>
          </a:p>
          <a:p>
            <a:r>
              <a:rPr lang="en-US" b="1" dirty="0" smtClean="0"/>
              <a:t>KIMIA MELIPUTI</a:t>
            </a:r>
            <a:r>
              <a:rPr lang="en-US" dirty="0" smtClean="0"/>
              <a:t>;  KIMIA ORGANIK, KIMIA FISIKA, KIMIA ORGANIK, KIMIA ANALITIK</a:t>
            </a:r>
          </a:p>
          <a:p>
            <a:r>
              <a:rPr lang="en-US" b="1" dirty="0" smtClean="0"/>
              <a:t>FISIKA MELIPUTI</a:t>
            </a:r>
            <a:r>
              <a:rPr lang="en-US" dirty="0" smtClean="0"/>
              <a:t>;  MEKANIKA KLASIK, MEKANIKA KUANTUM, ELEKTRODINAMIKA, TERMODINAMIKA, FISIKA MODERN,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6.DEWAN JURI, PENGHARGAAN, PENDANAAN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STAF PENGAJAR YANG DITUNJUK OLEH DIKTI</a:t>
            </a:r>
          </a:p>
          <a:p>
            <a:r>
              <a:rPr lang="en-US" dirty="0" smtClean="0"/>
              <a:t>PRNGHARGAAN; LOLOS SELEKSI TAHAP KEDUA  PESERTA MENDAPATKAN SERTIFIKAT DARI DIKTI</a:t>
            </a:r>
          </a:p>
          <a:p>
            <a:r>
              <a:rPr lang="en-US" dirty="0" smtClean="0"/>
              <a:t>PENDANAAN; PESERTA TIDAK DIPUNGUT BIAYA, SELEKSI TAHAP PERTAMA TANGGUNG JAWAB PT </a:t>
            </a:r>
          </a:p>
          <a:p>
            <a:r>
              <a:rPr lang="en-US" dirty="0" smtClean="0"/>
              <a:t>AKOMODASI DA TRANPORTASI TAHAP KEDUA DITANGGUNG JAWAB PT PENGIRIM </a:t>
            </a:r>
          </a:p>
          <a:p>
            <a:r>
              <a:rPr lang="en-US" dirty="0" smtClean="0"/>
              <a:t>PANITIA WILAYAH HANYA MENYEDIAKAN KONSUMSI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2135-A858-444E-AA7A-ED2E996B73D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1053</Words>
  <Application>Microsoft Office PowerPoint</Application>
  <PresentationFormat>On-screen Show (4:3)</PresentationFormat>
  <Paragraphs>172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ON-MIPA DAN NUEDC  OLEH  SUDAR,M.Pd.  Pengurus Paguyuban Pimpinan Perguruan Tinggi Bidang Kemahasiswaan  PTS dan PTN Rayon III Jawa Tengah Pembantu Rektor Bidang Kemahasiswaan Universitas Muhammadiyah Purworejo 2011 </vt:lpstr>
      <vt:lpstr>A.ON MIPA PTN/PTS</vt:lpstr>
      <vt:lpstr>1.PENDAHULUAN</vt:lpstr>
      <vt:lpstr>2.TUJUAN</vt:lpstr>
      <vt:lpstr>3.PENANGGUNG JAWAB, PESERTA DAN PERSYARATAN </vt:lpstr>
      <vt:lpstr>4.MEKANISME, TEMPAT , DAN JADWAL SELEKSI</vt:lpstr>
      <vt:lpstr>Slide 7</vt:lpstr>
      <vt:lpstr>5.MATERI ONMIPA</vt:lpstr>
      <vt:lpstr>6.DEWAN JURI, PENGHARGAAN, PENDANAAN </vt:lpstr>
      <vt:lpstr>7.JADWAL ON MIPA</vt:lpstr>
      <vt:lpstr>B.NATIONAL UNIVERSITY ENGLISH DEBATING CHAMPIONSHIP (NUEDC) </vt:lpstr>
      <vt:lpstr>1.PENDAHULUAN </vt:lpstr>
      <vt:lpstr>2.TUJUAN</vt:lpstr>
      <vt:lpstr>3.SASARAN</vt:lpstr>
      <vt:lpstr>4.SISTEM DAN MEKANISME LOMBA</vt:lpstr>
      <vt:lpstr>5.MAIN DRAW MELIPUTI</vt:lpstr>
      <vt:lpstr>6.EFL MELIPUTI</vt:lpstr>
      <vt:lpstr>7.NUEDC TINGKAT KOPERTIS</vt:lpstr>
      <vt:lpstr>8.MEKANISME LOMBA</vt:lpstr>
      <vt:lpstr>9.JADWAL KEGIATAN</vt:lpstr>
      <vt:lpstr>10.PENGHARGAAN</vt:lpstr>
      <vt:lpstr>Slide 22</vt:lpstr>
    </vt:vector>
  </TitlesOfParts>
  <Company>UMP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MIPA PTN/PTS</dc:title>
  <dc:creator>Sudar, M.Pd</dc:creator>
  <cp:lastModifiedBy>Sudar, M.Pd</cp:lastModifiedBy>
  <cp:revision>32</cp:revision>
  <dcterms:created xsi:type="dcterms:W3CDTF">2011-02-04T04:31:29Z</dcterms:created>
  <dcterms:modified xsi:type="dcterms:W3CDTF">2011-02-14T03:24:48Z</dcterms:modified>
</cp:coreProperties>
</file>